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31" r:id="rId2"/>
    <p:sldId id="448" r:id="rId3"/>
    <p:sldId id="388" r:id="rId4"/>
    <p:sldId id="488" r:id="rId5"/>
    <p:sldId id="495" r:id="rId6"/>
    <p:sldId id="496" r:id="rId7"/>
    <p:sldId id="452" r:id="rId8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70C0"/>
    <a:srgbClr val="000099"/>
    <a:srgbClr val="000066"/>
    <a:srgbClr val="F8F8F8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2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90C386F-D7C5-4900-90BF-07643249E092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06FD9B-192B-4098-B561-56AA77B531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25744-3272-415D-AB8E-34EE25E36A97}" type="slidenum">
              <a:rPr lang="en-US"/>
              <a:pPr/>
              <a:t>1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C2EBF-E13E-4FC7-8BB4-368EA77BD486}" type="slidenum">
              <a:rPr lang="en-US"/>
              <a:pPr/>
              <a:t>2</a:t>
            </a:fld>
            <a:endParaRPr 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D556-C39E-40A9-A606-E62941410B61}" type="slidenum">
              <a:rPr lang="en-US"/>
              <a:pPr/>
              <a:t>3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AC677-329F-47D4-B649-9E7196A3F7F4}" type="slidenum">
              <a:rPr lang="en-US"/>
              <a:pPr/>
              <a:t>4</a:t>
            </a:fld>
            <a:endParaRPr lang="en-US"/>
          </a:p>
        </p:txBody>
      </p:sp>
      <p:sp>
        <p:nvSpPr>
          <p:cNvPr id="586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B4FC3-D0AE-401B-B372-3BA03BA67340}" type="slidenum">
              <a:rPr lang="en-US"/>
              <a:pPr/>
              <a:t>5</a:t>
            </a:fld>
            <a:endParaRPr lang="en-US"/>
          </a:p>
        </p:txBody>
      </p:sp>
      <p:sp>
        <p:nvSpPr>
          <p:cNvPr id="629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81A42-CF8E-4F81-98C9-6F8AD280A69F}" type="slidenum">
              <a:rPr lang="en-US"/>
              <a:pPr/>
              <a:t>6</a:t>
            </a:fld>
            <a:endParaRPr lang="en-US"/>
          </a:p>
        </p:txBody>
      </p:sp>
      <p:sp>
        <p:nvSpPr>
          <p:cNvPr id="631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884F-5A0C-4F4F-A31D-C5774F61952E}" type="slidenum">
              <a:rPr lang="en-US"/>
              <a:pPr/>
              <a:t>7</a:t>
            </a:fld>
            <a:endParaRPr lang="en-US"/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9E04EEBD-F049-449C-A224-70C507AA3BE2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53988"/>
            <a:ext cx="619125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907AB50C-8DF1-4383-B454-9A3B9029B232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305800" cy="1066800"/>
          </a:xfrm>
        </p:spPr>
        <p:txBody>
          <a:bodyPr/>
          <a:lstStyle/>
          <a:p>
            <a:r>
              <a:rPr lang="en-US">
                <a:solidFill>
                  <a:srgbClr val="800000"/>
                </a:solidFill>
                <a:latin typeface="Arial" charset="0"/>
              </a:rPr>
              <a:t>Measuring DNSP Outputs for 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 Economic Benchmarking</a:t>
            </a:r>
            <a:endParaRPr lang="en-AU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395288" y="2636838"/>
            <a:ext cx="8077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AER Economic Benchmarking Workshop #4</a:t>
            </a:r>
          </a:p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30 April 2013</a:t>
            </a:r>
          </a:p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Denis Lawrence and John </a:t>
            </a:r>
            <a:r>
              <a:rPr lang="en-NZ" sz="2400" b="1" dirty="0" err="1">
                <a:solidFill>
                  <a:schemeClr val="tx1"/>
                </a:solidFill>
              </a:rPr>
              <a:t>Kain</a:t>
            </a:r>
            <a:endParaRPr lang="en-A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5400675" cy="579438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Main Issue</a:t>
            </a:r>
            <a:r>
              <a:rPr lang="en-NZ" sz="2000" b="0"/>
              <a:t> </a:t>
            </a:r>
            <a:endParaRPr lang="en-US" sz="20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323850" y="1557338"/>
            <a:ext cx="8424863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AU" sz="2400" b="1">
                <a:solidFill>
                  <a:schemeClr val="tx1"/>
                </a:solidFill>
              </a:rPr>
              <a:t>Data requirements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n-AU" sz="240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Are there any variables missing from table 1 in section 3.2 that should be there?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Are the definitions proposed appropriate for economic benchmarking?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Should any of the definitions be altered to ensure consistency across DNSPs?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Other Issues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416800" cy="3671887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Calculating output weights</a:t>
            </a:r>
            <a:r>
              <a:rPr lang="en-AU"/>
              <a:t> </a:t>
            </a:r>
            <a:endParaRPr lang="en-US" b="0"/>
          </a:p>
          <a:p>
            <a:pPr>
              <a:buFontTx/>
              <a:buChar char="•"/>
            </a:pPr>
            <a:r>
              <a:rPr lang="en-US" b="0"/>
              <a:t>Including reliability measures as outputs</a:t>
            </a:r>
          </a:p>
          <a:p>
            <a:pPr>
              <a:buFontTx/>
              <a:buChar char="•"/>
            </a:pPr>
            <a:r>
              <a:rPr lang="en-US" b="0"/>
              <a:t>Scope of services to include</a:t>
            </a:r>
            <a:r>
              <a:rPr lang="en-AU"/>
              <a:t> </a:t>
            </a:r>
            <a:endParaRPr lang="en-US" b="0"/>
          </a:p>
          <a:p>
            <a:pPr>
              <a:buFontTx/>
              <a:buChar char="•"/>
            </a:pPr>
            <a:r>
              <a:rPr lang="en-AU" b="0"/>
              <a:t>System capacity or peak demand? </a:t>
            </a:r>
          </a:p>
          <a:p>
            <a:pPr>
              <a:buFontTx/>
              <a:buChar char="•"/>
            </a:pPr>
            <a:r>
              <a:rPr lang="en-AU" b="0"/>
              <a:t>Which peak demand? </a:t>
            </a:r>
          </a:p>
          <a:p>
            <a:pPr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#1</a:t>
            </a:r>
          </a:p>
        </p:txBody>
      </p:sp>
      <p:graphicFrame>
        <p:nvGraphicFramePr>
          <p:cNvPr id="585801" name="Group 73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2951163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Customers (No)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System capacity (kVA*kms)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Throughput (GWh)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Interruptions (Customer mins)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Revenue * Cost share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Revenue * Cost share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Revenue * Cost share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–1 * Customer mins * VCR per customer minute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Value / Customers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Value / kVA*kms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Value / GWh</a:t>
                      </a: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–1 * VCR per customer minute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#2</a:t>
            </a:r>
          </a:p>
        </p:txBody>
      </p:sp>
      <p:graphicFrame>
        <p:nvGraphicFramePr>
          <p:cNvPr id="628766" name="Group 30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2951163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Smoothed non–coincident peak demand (MVA)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Throughput (GWh)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Interruptions (Customer mins)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Customer mins * VCR per minute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Customers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MVA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GWh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VCR per customer minute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#3</a:t>
            </a:r>
          </a:p>
        </p:txBody>
      </p:sp>
      <p:graphicFrame>
        <p:nvGraphicFramePr>
          <p:cNvPr id="630834" name="Group 50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2951163"/>
        </p:xfrm>
        <a:graphic>
          <a:graphicData uri="http://schemas.openxmlformats.org/drawingml/2006/table">
            <a:tbl>
              <a:tblPr/>
              <a:tblGrid>
                <a:gridCol w="3241675"/>
                <a:gridCol w="2519363"/>
                <a:gridCol w="288131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Residential Customers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Commercial Customers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Sml Industrial Cust’rs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Lge Industrial Customers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Interruptions (Customer mins)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Customer mins * VCR per customer minute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Res Customers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Comm Customers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Sml Ind Cust’rs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Lge Ind Cust’rs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VCR per customer minute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Operating environment short list</a:t>
            </a:r>
          </a:p>
        </p:txBody>
      </p:sp>
      <p:graphicFrame>
        <p:nvGraphicFramePr>
          <p:cNvPr id="488590" name="Group 142"/>
          <p:cNvGraphicFramePr>
            <a:graphicFrameLocks noGrp="1"/>
          </p:cNvGraphicFramePr>
          <p:nvPr>
            <p:ph idx="1"/>
          </p:nvPr>
        </p:nvGraphicFramePr>
        <p:xfrm>
          <a:off x="274638" y="1403350"/>
          <a:ext cx="8689975" cy="4770786"/>
        </p:xfrm>
        <a:graphic>
          <a:graphicData uri="http://schemas.openxmlformats.org/drawingml/2006/table">
            <a:tbl>
              <a:tblPr/>
              <a:tblGrid>
                <a:gridCol w="2568575"/>
                <a:gridCol w="4968875"/>
                <a:gridCol w="1152525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Definition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Source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Density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Customer density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Customers/route kilometre of line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Energy density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MWh/customer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Demand density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 non–coincident peak demand (at zone substation level)/customer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Weather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heat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extreme cooling degree–days (above, say, 25° C)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cold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extreme heating degree–days (below, say, 12° C)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wind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days with peak wind gusts over, say, 90 km/hour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Terrain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Bushfire risk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days over 50 per cent of service area subject to severe or higher bushfire danger rating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 &amp; FAs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Rural proportion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Percentage of route line length classified as short rural or long rural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Vegetation encroachment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Percentage of route line length requiring active vegetation management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DNSPs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Service area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Line length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Route length of lines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409</Words>
  <Application>Microsoft Office PowerPoint</Application>
  <PresentationFormat>On-screen Show (4:3)</PresentationFormat>
  <Paragraphs>115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Times New Roman</vt:lpstr>
      <vt:lpstr>CCppt</vt:lpstr>
      <vt:lpstr>Measuring DNSP Outputs for   Economic Benchmarking</vt:lpstr>
      <vt:lpstr>Main Issue </vt:lpstr>
      <vt:lpstr>Other Issues</vt:lpstr>
      <vt:lpstr>Output Specification #1</vt:lpstr>
      <vt:lpstr>Output Specification #2</vt:lpstr>
      <vt:lpstr>Output Specification #3</vt:lpstr>
      <vt:lpstr>Operating environment short 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2013-05-13T04:24:53Z</dcterms:created>
  <dcterms:modified xsi:type="dcterms:W3CDTF">2013-05-13T04:25:09Z</dcterms:modified>
</cp:coreProperties>
</file>